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 (MS)" panose="020B0604020202020204" charset="0"/>
      <p:regular r:id="rId11"/>
    </p:embeddedFont>
    <p:embeddedFont>
      <p:font typeface="Calibri (MS) Bold" panose="020B0604020202020204" charset="0"/>
      <p:regular r:id="rId12"/>
    </p:embeddedFont>
    <p:embeddedFont>
      <p:font typeface="Heebo" pitchFamily="2" charset="-79"/>
      <p:regular r:id="rId13"/>
    </p:embeddedFont>
    <p:embeddedFont>
      <p:font typeface="Heebo Bold" charset="-79"/>
      <p:regular r:id="rId14"/>
    </p:embeddedFont>
    <p:embeddedFont>
      <p:font typeface="Heebo Light" pitchFamily="2" charset="-79"/>
      <p:regular r:id="rId15"/>
    </p:embeddedFont>
    <p:embeddedFont>
      <p:font typeface="Montserrat" panose="00000500000000000000" pitchFamily="2" charset="0"/>
      <p:regular r:id="rId16"/>
    </p:embeddedFont>
    <p:embeddedFont>
      <p:font typeface="Montserrat Bold" panose="000008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22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9C56B5-1F28-2BCA-C265-74BDB2DF5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" t="-1180" r="21401"/>
          <a:stretch/>
        </p:blipFill>
        <p:spPr>
          <a:xfrm>
            <a:off x="1752600" y="1714500"/>
            <a:ext cx="14782800" cy="6534150"/>
          </a:xfrm>
          <a:prstGeom prst="rect">
            <a:avLst/>
          </a:prstGeom>
          <a:effectLst>
            <a:softEdge rad="7366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5154066"/>
            <a:ext cx="7088237" cy="885974"/>
            <a:chOff x="0" y="0"/>
            <a:chExt cx="94509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00025"/>
              <a:ext cx="9450983" cy="13813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400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Project Overview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67694" y="6407041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33350"/>
              <a:ext cx="4725392" cy="7239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175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Project Goals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7165627"/>
            <a:ext cx="4972645" cy="453629"/>
            <a:chOff x="0" y="0"/>
            <a:chExt cx="6630193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Analyze large datasets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7718375"/>
            <a:ext cx="4972645" cy="453629"/>
            <a:chOff x="0" y="0"/>
            <a:chExt cx="6630193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Performing EDA</a:t>
              </a:r>
            </a:p>
            <a:p>
              <a:pPr marL="263922" lvl="1" indent="-131961" algn="l">
                <a:lnSpc>
                  <a:spcPts val="3562"/>
                </a:lnSpc>
              </a:pPr>
              <a:endParaRPr lang="en-US" sz="1750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8271122"/>
            <a:ext cx="4972645" cy="453629"/>
            <a:chOff x="0" y="0"/>
            <a:chExt cx="6630193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Extracting useful calculation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927972" y="6439197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33350"/>
              <a:ext cx="4725392" cy="7239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175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Mentors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927972" y="7165627"/>
            <a:ext cx="4972645" cy="453629"/>
            <a:chOff x="0" y="0"/>
            <a:chExt cx="6630193" cy="6048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Anish Kumar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892254" y="7718375"/>
            <a:ext cx="4972645" cy="453629"/>
            <a:chOff x="0" y="0"/>
            <a:chExt cx="6630193" cy="6048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Prem Kumar Yadav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185177" y="6439197"/>
            <a:ext cx="3544044" cy="442912"/>
            <a:chOff x="0" y="0"/>
            <a:chExt cx="4725392" cy="59055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33350"/>
              <a:ext cx="4725392" cy="7239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175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Project Duration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089927" y="7165626"/>
            <a:ext cx="4972645" cy="453629"/>
            <a:chOff x="0" y="0"/>
            <a:chExt cx="6630193" cy="6048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Assigned: March 3, 2025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1089927" y="7759896"/>
            <a:ext cx="4972645" cy="453629"/>
            <a:chOff x="0" y="0"/>
            <a:chExt cx="6630193" cy="60483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133350"/>
              <a:ext cx="6630193" cy="738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3922" lvl="1" indent="-131961" algn="l">
                <a:lnSpc>
                  <a:spcPts val="3562"/>
                </a:lnSpc>
                <a:buFont typeface="Arial"/>
                <a:buChar char="•"/>
              </a:pPr>
              <a:r>
                <a:rPr lang="en-US" sz="175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Submission: March 25, 2025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734319" y="926471"/>
            <a:ext cx="9144000" cy="1013097"/>
            <a:chOff x="0" y="0"/>
            <a:chExt cx="12192000" cy="135079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2192000" cy="1350797"/>
            </a:xfrm>
            <a:custGeom>
              <a:avLst/>
              <a:gdLst/>
              <a:ahLst/>
              <a:cxnLst/>
              <a:rect l="l" t="t" r="r" b="b"/>
              <a:pathLst>
                <a:path w="12192000" h="1350797">
                  <a:moveTo>
                    <a:pt x="0" y="0"/>
                  </a:moveTo>
                  <a:lnTo>
                    <a:pt x="12192000" y="0"/>
                  </a:lnTo>
                  <a:lnTo>
                    <a:pt x="12192000" y="1350797"/>
                  </a:lnTo>
                  <a:lnTo>
                    <a:pt x="0" y="1350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28575"/>
              <a:ext cx="12192000" cy="13222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7"/>
                </a:lnSpc>
              </a:pPr>
              <a:r>
                <a:rPr lang="en-US" sz="6000" b="1">
                  <a:solidFill>
                    <a:srgbClr val="F2F0F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</a:t>
              </a:r>
              <a:r>
                <a:rPr lang="en-US" sz="600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6000" b="1">
                  <a:solidFill>
                    <a:srgbClr val="F2F0F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Analytics</a:t>
              </a:r>
              <a:r>
                <a:rPr lang="en-US" sz="600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6000" b="1">
                  <a:solidFill>
                    <a:srgbClr val="F2F0F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Task</a:t>
              </a:r>
              <a:r>
                <a:rPr lang="en-US" sz="600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1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067694" y="1837602"/>
            <a:ext cx="12430125" cy="1015502"/>
            <a:chOff x="0" y="0"/>
            <a:chExt cx="16573500" cy="1354003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6573500" cy="1354003"/>
            </a:xfrm>
            <a:custGeom>
              <a:avLst/>
              <a:gdLst/>
              <a:ahLst/>
              <a:cxnLst/>
              <a:rect l="l" t="t" r="r" b="b"/>
              <a:pathLst>
                <a:path w="16573500" h="1354003">
                  <a:moveTo>
                    <a:pt x="0" y="0"/>
                  </a:moveTo>
                  <a:lnTo>
                    <a:pt x="16573500" y="0"/>
                  </a:lnTo>
                  <a:lnTo>
                    <a:pt x="16573500" y="1354003"/>
                  </a:lnTo>
                  <a:lnTo>
                    <a:pt x="0" y="13540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85725"/>
              <a:ext cx="16573500" cy="143972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249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Welcome, This presentation provides an overview of the project, </a:t>
              </a:r>
            </a:p>
            <a:p>
              <a:pPr algn="l">
                <a:lnSpc>
                  <a:spcPts val="3562"/>
                </a:lnSpc>
              </a:pPr>
              <a:r>
                <a:rPr lang="en-US" sz="2249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tools used, and key findings.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111300" y="3460087"/>
            <a:ext cx="9144000" cy="574676"/>
            <a:chOff x="0" y="0"/>
            <a:chExt cx="12192000" cy="76623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2192000" cy="766235"/>
            </a:xfrm>
            <a:custGeom>
              <a:avLst/>
              <a:gdLst/>
              <a:ahLst/>
              <a:cxnLst/>
              <a:rect l="l" t="t" r="r" b="b"/>
              <a:pathLst>
                <a:path w="12192000" h="766235">
                  <a:moveTo>
                    <a:pt x="0" y="0"/>
                  </a:moveTo>
                  <a:lnTo>
                    <a:pt x="12192000" y="0"/>
                  </a:lnTo>
                  <a:lnTo>
                    <a:pt x="12192000" y="766235"/>
                  </a:lnTo>
                  <a:lnTo>
                    <a:pt x="0" y="7662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142875"/>
              <a:ext cx="12192000" cy="9091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000">
                  <a:solidFill>
                    <a:srgbClr val="DCD7E5"/>
                  </a:solidFill>
                  <a:latin typeface="Heebo"/>
                  <a:ea typeface="Heebo"/>
                  <a:cs typeface="Heebo"/>
                  <a:sym typeface="Heebo"/>
                </a:rPr>
                <a:t>By</a:t>
              </a:r>
              <a:r>
                <a:rPr lang="en-US" sz="2000" b="1">
                  <a:solidFill>
                    <a:srgbClr val="DCD7E5"/>
                  </a:solidFill>
                  <a:latin typeface="Heebo Bold"/>
                  <a:ea typeface="Heebo Bold"/>
                  <a:cs typeface="Heebo Bold"/>
                  <a:sym typeface="Heebo Bold"/>
                </a:rPr>
                <a:t> </a:t>
              </a:r>
              <a:r>
                <a:rPr lang="en-US" sz="2000">
                  <a:solidFill>
                    <a:srgbClr val="DCD7E5"/>
                  </a:solidFill>
                  <a:latin typeface="Heebo"/>
                  <a:ea typeface="Heebo"/>
                  <a:cs typeface="Heebo"/>
                  <a:sym typeface="Heebo"/>
                </a:rPr>
                <a:t>Ashish</a:t>
              </a:r>
              <a:r>
                <a:rPr lang="en-US" sz="2000" b="1">
                  <a:solidFill>
                    <a:srgbClr val="DCD7E5"/>
                  </a:solidFill>
                  <a:latin typeface="Heebo Bold"/>
                  <a:ea typeface="Heebo Bold"/>
                  <a:cs typeface="Heebo Bold"/>
                  <a:sym typeface="Heebo Bold"/>
                </a:rPr>
                <a:t> </a:t>
              </a:r>
              <a:r>
                <a:rPr lang="en-US" sz="2000">
                  <a:solidFill>
                    <a:srgbClr val="DCD7E5"/>
                  </a:solidFill>
                  <a:latin typeface="Heebo"/>
                  <a:ea typeface="Heebo"/>
                  <a:cs typeface="Heebo"/>
                  <a:sym typeface="Heebo"/>
                </a:rPr>
                <a:t>khatke</a:t>
              </a:r>
            </a:p>
          </p:txBody>
        </p:sp>
      </p:grpSp>
      <p:sp>
        <p:nvSpPr>
          <p:cNvPr id="50" name="Freeform 50"/>
          <p:cNvSpPr/>
          <p:nvPr/>
        </p:nvSpPr>
        <p:spPr>
          <a:xfrm>
            <a:off x="12142839" y="521659"/>
            <a:ext cx="4252451" cy="4333019"/>
          </a:xfrm>
          <a:custGeom>
            <a:avLst/>
            <a:gdLst/>
            <a:ahLst/>
            <a:cxnLst/>
            <a:rect l="l" t="t" r="r" b="b"/>
            <a:pathLst>
              <a:path w="4252451" h="4333019">
                <a:moveTo>
                  <a:pt x="0" y="0"/>
                </a:moveTo>
                <a:lnTo>
                  <a:pt x="4252451" y="0"/>
                </a:lnTo>
                <a:lnTo>
                  <a:pt x="4252451" y="4333018"/>
                </a:lnTo>
                <a:lnTo>
                  <a:pt x="0" y="43330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85816" t="-6365" r="-28783" b="-19891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141660"/>
            <a:ext cx="7088237" cy="885974"/>
            <a:chOff x="0" y="0"/>
            <a:chExt cx="94509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450983" cy="12193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Dataset Overview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2748260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4725392" cy="5905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Coal prices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035379" y="2772072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4725392" cy="6381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 b="1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Crude Oil &amp; Natural Gas Prices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035379" y="3623071"/>
            <a:ext cx="4972645" cy="453629"/>
            <a:chOff x="0" y="0"/>
            <a:chExt cx="6630193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WTI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035379" y="4051250"/>
            <a:ext cx="4972645" cy="453629"/>
            <a:chOff x="0" y="0"/>
            <a:chExt cx="6630193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Brent oil</a:t>
              </a:r>
            </a:p>
            <a:p>
              <a:pPr marL="329902" lvl="1" indent="-164951" algn="l">
                <a:lnSpc>
                  <a:spcPts val="3562"/>
                </a:lnSpc>
              </a:pPr>
              <a:endPara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38646" y="6665416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4725392" cy="6381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Market Prices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77195" y="7245970"/>
            <a:ext cx="4972645" cy="453629"/>
            <a:chOff x="0" y="0"/>
            <a:chExt cx="6630193" cy="6048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Exxon mobile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All share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Mining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ICE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Shenhua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035379" y="4603998"/>
            <a:ext cx="4972645" cy="453629"/>
            <a:chOff x="0" y="0"/>
            <a:chExt cx="6630193" cy="6048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Dubai Brent oil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Dutch TTF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LNG Jap Korea market plants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Natural gas</a:t>
              </a:r>
            </a:p>
            <a:p>
              <a:pPr marL="329902" lvl="1" indent="-164951" algn="l">
                <a:lnSpc>
                  <a:spcPts val="3562"/>
                </a:lnSpc>
              </a:pPr>
              <a:endPara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973555" y="6844680"/>
            <a:ext cx="9144000" cy="564257"/>
            <a:chOff x="0" y="0"/>
            <a:chExt cx="12192000" cy="75234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2192000" cy="752343"/>
            </a:xfrm>
            <a:custGeom>
              <a:avLst/>
              <a:gdLst/>
              <a:ahLst/>
              <a:cxnLst/>
              <a:rect l="l" t="t" r="r" b="b"/>
              <a:pathLst>
                <a:path w="12192000" h="752343">
                  <a:moveTo>
                    <a:pt x="0" y="0"/>
                  </a:moveTo>
                  <a:lnTo>
                    <a:pt x="12192000" y="0"/>
                  </a:lnTo>
                  <a:lnTo>
                    <a:pt x="12192000" y="752343"/>
                  </a:lnTo>
                  <a:lnTo>
                    <a:pt x="0" y="7523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12192000" cy="7999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 b="1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Exchange rates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5619750" y="7571904"/>
            <a:ext cx="9144000" cy="1480374"/>
            <a:chOff x="0" y="0"/>
            <a:chExt cx="12192000" cy="197383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2192000" cy="1973832"/>
            </a:xfrm>
            <a:custGeom>
              <a:avLst/>
              <a:gdLst/>
              <a:ahLst/>
              <a:cxnLst/>
              <a:rect l="l" t="t" r="r" b="b"/>
              <a:pathLst>
                <a:path w="12192000" h="1973832">
                  <a:moveTo>
                    <a:pt x="0" y="0"/>
                  </a:moveTo>
                  <a:lnTo>
                    <a:pt x="12192000" y="0"/>
                  </a:lnTo>
                  <a:lnTo>
                    <a:pt x="12192000" y="1973832"/>
                  </a:lnTo>
                  <a:lnTo>
                    <a:pt x="0" y="1973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85725"/>
              <a:ext cx="12192000" cy="2059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625328" lvl="5" indent="-437555" algn="l">
                <a:lnSpc>
                  <a:spcPts val="3562"/>
                </a:lnSpc>
                <a:buFont typeface="Arial"/>
                <a:buChar char="⚬"/>
              </a:pPr>
              <a:r>
                <a:rPr lang="en-US" sz="2249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ZAR USD</a:t>
              </a:r>
            </a:p>
            <a:p>
              <a:pPr marL="2625328" lvl="5" indent="-437555" algn="l">
                <a:lnSpc>
                  <a:spcPts val="3562"/>
                </a:lnSpc>
                <a:buFont typeface="Arial"/>
                <a:buChar char="⚬"/>
              </a:pPr>
              <a:r>
                <a:rPr lang="en-US" sz="2249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Price Indian energy exchange rate</a:t>
              </a:r>
            </a:p>
            <a:p>
              <a:pPr marL="2625328" lvl="5" indent="-437555" algn="l">
                <a:lnSpc>
                  <a:spcPts val="3562"/>
                </a:lnSpc>
              </a:pPr>
              <a:endParaRPr lang="en-US" sz="2249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838646" y="3590402"/>
            <a:ext cx="4972645" cy="453629"/>
            <a:chOff x="0" y="0"/>
            <a:chExt cx="6630193" cy="60483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6630193" cy="604838"/>
            </a:xfrm>
            <a:custGeom>
              <a:avLst/>
              <a:gdLst/>
              <a:ahLst/>
              <a:cxnLst/>
              <a:rect l="l" t="t" r="r" b="b"/>
              <a:pathLst>
                <a:path w="6630193" h="604838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coal RB 4800 FOB London Close USD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Coal RB 5500 FOB London Close USD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Coal RB 5700 FOB London Close USD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Coal RB 6000 FOB London Current week Avg USD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Coal India 5500 CRF FOB Close USD</a:t>
              </a:r>
            </a:p>
          </p:txBody>
        </p:sp>
      </p:grpSp>
      <p:sp>
        <p:nvSpPr>
          <p:cNvPr id="38" name="Freeform 38"/>
          <p:cNvSpPr/>
          <p:nvPr/>
        </p:nvSpPr>
        <p:spPr>
          <a:xfrm>
            <a:off x="13392995" y="497792"/>
            <a:ext cx="4252451" cy="4333019"/>
          </a:xfrm>
          <a:custGeom>
            <a:avLst/>
            <a:gdLst/>
            <a:ahLst/>
            <a:cxnLst/>
            <a:rect l="l" t="t" r="r" b="b"/>
            <a:pathLst>
              <a:path w="4252451" h="4333019">
                <a:moveTo>
                  <a:pt x="0" y="0"/>
                </a:moveTo>
                <a:lnTo>
                  <a:pt x="4252451" y="0"/>
                </a:lnTo>
                <a:lnTo>
                  <a:pt x="4252451" y="4333019"/>
                </a:lnTo>
                <a:lnTo>
                  <a:pt x="0" y="43330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85816" t="-6365" r="-28783" b="-19891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5850" y="-15875"/>
            <a:ext cx="6787510" cy="10258099"/>
          </a:xfrm>
          <a:custGeom>
            <a:avLst/>
            <a:gdLst/>
            <a:ahLst/>
            <a:cxnLst/>
            <a:rect l="l" t="t" r="r" b="b"/>
            <a:pathLst>
              <a:path w="6787510" h="10258099">
                <a:moveTo>
                  <a:pt x="0" y="0"/>
                </a:moveTo>
                <a:lnTo>
                  <a:pt x="6787510" y="0"/>
                </a:lnTo>
                <a:lnTo>
                  <a:pt x="6787510" y="10258099"/>
                </a:lnTo>
                <a:lnTo>
                  <a:pt x="0" y="102580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1" b="-31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2290762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94035" cy="24006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Python for Data Preprocessing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4802089"/>
            <a:ext cx="647402" cy="647402"/>
            <a:chOff x="0" y="0"/>
            <a:chExt cx="863203" cy="86320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7956575" y="4859982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3" r="-233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8771632" y="4806851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Pandas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771632" y="5419874"/>
            <a:ext cx="3659684" cy="907256"/>
            <a:chOff x="0" y="0"/>
            <a:chExt cx="4879578" cy="12096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79579" cy="1209675"/>
            </a:xfrm>
            <a:custGeom>
              <a:avLst/>
              <a:gdLst/>
              <a:ahLst/>
              <a:cxnLst/>
              <a:rect l="l" t="t" r="r" b="b"/>
              <a:pathLst>
                <a:path w="4879579" h="1209675">
                  <a:moveTo>
                    <a:pt x="0" y="0"/>
                  </a:moveTo>
                  <a:lnTo>
                    <a:pt x="4879579" y="0"/>
                  </a:lnTo>
                  <a:lnTo>
                    <a:pt x="487957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487957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Data manipulation and analysis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710071" y="4802089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22" name="Freeform 22" descr="preencoded.png"/>
          <p:cNvSpPr/>
          <p:nvPr/>
        </p:nvSpPr>
        <p:spPr>
          <a:xfrm>
            <a:off x="12821171" y="4859982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3" r="-233"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3636229" y="4806851"/>
            <a:ext cx="3544044" cy="442912"/>
            <a:chOff x="0" y="0"/>
            <a:chExt cx="4725392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NumPy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636229" y="5419874"/>
            <a:ext cx="3659684" cy="453629"/>
            <a:chOff x="0" y="0"/>
            <a:chExt cx="4879578" cy="6048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879579" cy="604838"/>
            </a:xfrm>
            <a:custGeom>
              <a:avLst/>
              <a:gdLst/>
              <a:ahLst/>
              <a:cxnLst/>
              <a:rect l="l" t="t" r="r" b="b"/>
              <a:pathLst>
                <a:path w="4879579" h="604838">
                  <a:moveTo>
                    <a:pt x="0" y="0"/>
                  </a:moveTo>
                  <a:lnTo>
                    <a:pt x="4879579" y="0"/>
                  </a:lnTo>
                  <a:lnTo>
                    <a:pt x="487957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85725"/>
              <a:ext cx="487957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Numerical computing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992238" y="1563886"/>
            <a:ext cx="7980909" cy="885974"/>
            <a:chOff x="0" y="0"/>
            <a:chExt cx="10641212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641212" cy="1181298"/>
            </a:xfrm>
            <a:custGeom>
              <a:avLst/>
              <a:gdLst/>
              <a:ahLst/>
              <a:cxnLst/>
              <a:rect l="l" t="t" r="r" b="b"/>
              <a:pathLst>
                <a:path w="10641212" h="1181298">
                  <a:moveTo>
                    <a:pt x="0" y="0"/>
                  </a:moveTo>
                  <a:lnTo>
                    <a:pt x="10641212" y="0"/>
                  </a:lnTo>
                  <a:lnTo>
                    <a:pt x="1064121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641212" cy="12193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SQL for Data Querying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79736" y="5336679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 Extraction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949702"/>
            <a:ext cx="4731544" cy="453629"/>
            <a:chOff x="0" y="0"/>
            <a:chExt cx="630872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08725" cy="604838"/>
            </a:xfrm>
            <a:custGeom>
              <a:avLst/>
              <a:gdLst/>
              <a:ahLst/>
              <a:cxnLst/>
              <a:rect l="l" t="t" r="r" b="b"/>
              <a:pathLst>
                <a:path w="6308725" h="604838">
                  <a:moveTo>
                    <a:pt x="0" y="0"/>
                  </a:moveTo>
                  <a:lnTo>
                    <a:pt x="6308725" y="0"/>
                  </a:lnTo>
                  <a:lnTo>
                    <a:pt x="630872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630872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Database and Table</a:t>
              </a:r>
            </a:p>
            <a:p>
              <a:pPr algn="r">
                <a:lnSpc>
                  <a:spcPts val="3562"/>
                </a:lnSpc>
              </a:pPr>
              <a:endPara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endParaRPr>
            </a:p>
          </p:txBody>
        </p:sp>
      </p:grpSp>
      <p:sp>
        <p:nvSpPr>
          <p:cNvPr id="14" name="Freeform 1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6964264" y="5261372"/>
            <a:ext cx="424160" cy="530275"/>
            <a:chOff x="0" y="0"/>
            <a:chExt cx="565547" cy="7070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23825"/>
              <a:ext cx="565547" cy="8308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422237" y="3803749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 Cleaning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422237" y="4416772"/>
            <a:ext cx="4873526" cy="453629"/>
            <a:chOff x="0" y="0"/>
            <a:chExt cx="6498035" cy="60483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498035" cy="604838"/>
            </a:xfrm>
            <a:custGeom>
              <a:avLst/>
              <a:gdLst/>
              <a:ahLst/>
              <a:cxnLst/>
              <a:rect l="l" t="t" r="r" b="b"/>
              <a:pathLst>
                <a:path w="6498035" h="604838">
                  <a:moveTo>
                    <a:pt x="0" y="0"/>
                  </a:moveTo>
                  <a:lnTo>
                    <a:pt x="6498035" y="0"/>
                  </a:lnTo>
                  <a:lnTo>
                    <a:pt x="6498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85725"/>
              <a:ext cx="649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Data Integrity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12884" y="4072532"/>
            <a:ext cx="424160" cy="530275"/>
            <a:chOff x="0" y="0"/>
            <a:chExt cx="565547" cy="70703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23825"/>
              <a:ext cx="565547" cy="8308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422237" y="6869460"/>
            <a:ext cx="3544044" cy="442912"/>
            <a:chOff x="0" y="0"/>
            <a:chExt cx="4725392" cy="5905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Statistical Analysis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422237" y="7482482"/>
            <a:ext cx="4873526" cy="453629"/>
            <a:chOff x="0" y="0"/>
            <a:chExt cx="6498035" cy="60483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498035" cy="604838"/>
            </a:xfrm>
            <a:custGeom>
              <a:avLst/>
              <a:gdLst/>
              <a:ahLst/>
              <a:cxnLst/>
              <a:rect l="l" t="t" r="r" b="b"/>
              <a:pathLst>
                <a:path w="6498035" h="604838">
                  <a:moveTo>
                    <a:pt x="0" y="0"/>
                  </a:moveTo>
                  <a:lnTo>
                    <a:pt x="6498035" y="0"/>
                  </a:lnTo>
                  <a:lnTo>
                    <a:pt x="6498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85725"/>
              <a:ext cx="649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Calculations and trends</a:t>
              </a:r>
            </a:p>
          </p:txBody>
        </p:sp>
      </p:grpSp>
      <p:sp>
        <p:nvSpPr>
          <p:cNvPr id="34" name="Freeform 3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9618166" y="7480250"/>
            <a:ext cx="424160" cy="530275"/>
            <a:chOff x="0" y="0"/>
            <a:chExt cx="565547" cy="70703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123825"/>
              <a:ext cx="565547" cy="8308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6894681" cy="10264620"/>
          </a:xfrm>
          <a:custGeom>
            <a:avLst/>
            <a:gdLst/>
            <a:ahLst/>
            <a:cxnLst/>
            <a:rect l="l" t="t" r="r" b="b"/>
            <a:pathLst>
              <a:path w="6894681" h="10264620">
                <a:moveTo>
                  <a:pt x="0" y="0"/>
                </a:moveTo>
                <a:lnTo>
                  <a:pt x="6894681" y="0"/>
                </a:lnTo>
                <a:lnTo>
                  <a:pt x="6894681" y="10264620"/>
                </a:lnTo>
                <a:lnTo>
                  <a:pt x="0" y="10264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866900"/>
            <a:ext cx="9088636" cy="885974"/>
            <a:chOff x="0" y="0"/>
            <a:chExt cx="12118182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18182" cy="1181298"/>
            </a:xfrm>
            <a:custGeom>
              <a:avLst/>
              <a:gdLst/>
              <a:ahLst/>
              <a:cxnLst/>
              <a:rect l="l" t="t" r="r" b="b"/>
              <a:pathLst>
                <a:path w="12118182" h="1181298">
                  <a:moveTo>
                    <a:pt x="0" y="0"/>
                  </a:moveTo>
                  <a:lnTo>
                    <a:pt x="12118182" y="0"/>
                  </a:lnTo>
                  <a:lnTo>
                    <a:pt x="1211818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118182" cy="12193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Excel for Data Exploration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7850237" y="454818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850237" y="5540425"/>
            <a:ext cx="2864941" cy="442912"/>
            <a:chOff x="0" y="0"/>
            <a:chExt cx="3819922" cy="5905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19922" cy="590550"/>
            </a:xfrm>
            <a:custGeom>
              <a:avLst/>
              <a:gdLst/>
              <a:ahLst/>
              <a:cxnLst/>
              <a:rect l="l" t="t" r="r" b="b"/>
              <a:pathLst>
                <a:path w="3819922" h="590550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81992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 cleaning</a:t>
              </a:r>
            </a:p>
          </p:txBody>
        </p:sp>
      </p:grpSp>
      <p:sp>
        <p:nvSpPr>
          <p:cNvPr id="13" name="Freeform 13" descr="preencoded.png"/>
          <p:cNvSpPr/>
          <p:nvPr/>
        </p:nvSpPr>
        <p:spPr>
          <a:xfrm>
            <a:off x="11140380" y="454818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1140380" y="5540425"/>
            <a:ext cx="2865090" cy="442912"/>
            <a:chOff x="0" y="0"/>
            <a:chExt cx="3820120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20120" cy="590550"/>
            </a:xfrm>
            <a:custGeom>
              <a:avLst/>
              <a:gdLst/>
              <a:ahLst/>
              <a:cxnLst/>
              <a:rect l="l" t="t" r="r" b="b"/>
              <a:pathLst>
                <a:path w="3820120" h="590550">
                  <a:moveTo>
                    <a:pt x="0" y="0"/>
                  </a:moveTo>
                  <a:lnTo>
                    <a:pt x="3820120" y="0"/>
                  </a:lnTo>
                  <a:lnTo>
                    <a:pt x="382012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3820120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Exploratory </a:t>
              </a:r>
            </a:p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 Analysis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14430672" y="454818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4430672" y="5540425"/>
            <a:ext cx="2864941" cy="885825"/>
            <a:chOff x="0" y="0"/>
            <a:chExt cx="3819922" cy="11811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19922" cy="1181100"/>
            </a:xfrm>
            <a:custGeom>
              <a:avLst/>
              <a:gdLst/>
              <a:ahLst/>
              <a:cxnLst/>
              <a:rect l="l" t="t" r="r" b="b"/>
              <a:pathLst>
                <a:path w="3819922" h="1181100">
                  <a:moveTo>
                    <a:pt x="0" y="0"/>
                  </a:moveTo>
                  <a:lnTo>
                    <a:pt x="3819922" y="0"/>
                  </a:lnTo>
                  <a:lnTo>
                    <a:pt x="3819922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3819922" cy="12287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>
                  <a:solidFill>
                    <a:srgbClr val="D9D9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Excel Formulas &amp; Functions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-12622"/>
            <a:ext cx="6870865" cy="10264620"/>
          </a:xfrm>
          <a:custGeom>
            <a:avLst/>
            <a:gdLst/>
            <a:ahLst/>
            <a:cxnLst/>
            <a:rect l="l" t="t" r="r" b="b"/>
            <a:pathLst>
              <a:path w="6870865" h="10264620">
                <a:moveTo>
                  <a:pt x="0" y="0"/>
                </a:moveTo>
                <a:lnTo>
                  <a:pt x="6870865" y="0"/>
                </a:lnTo>
                <a:lnTo>
                  <a:pt x="6870865" y="10264620"/>
                </a:lnTo>
                <a:lnTo>
                  <a:pt x="0" y="10264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493192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94035" cy="24006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Power BI Interactive Dashboard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7850237" y="3690343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5" b="-55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93028" y="3973860"/>
            <a:ext cx="3544044" cy="442912"/>
            <a:chOff x="0" y="0"/>
            <a:chExt cx="4725392" cy="5905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 Selection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93028" y="4586882"/>
            <a:ext cx="7602736" cy="453629"/>
            <a:chOff x="0" y="0"/>
            <a:chExt cx="10136982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85725"/>
              <a:ext cx="10136982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Dynamic fields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7850237" y="5391447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9693028" y="5674965"/>
            <a:ext cx="3544044" cy="442912"/>
            <a:chOff x="0" y="0"/>
            <a:chExt cx="4725392" cy="5905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Data Visualization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693028" y="6287989"/>
            <a:ext cx="7602736" cy="453629"/>
            <a:chOff x="0" y="0"/>
            <a:chExt cx="10136982" cy="60483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85725"/>
              <a:ext cx="10136982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Charts and graphs</a:t>
              </a:r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7850237" y="7092552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5" b="-55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9693028" y="7376071"/>
            <a:ext cx="3559523" cy="442912"/>
            <a:chOff x="0" y="0"/>
            <a:chExt cx="4746030" cy="5905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746030" cy="590550"/>
            </a:xfrm>
            <a:custGeom>
              <a:avLst/>
              <a:gdLst/>
              <a:ahLst/>
              <a:cxnLst/>
              <a:rect l="l" t="t" r="r" b="b"/>
              <a:pathLst>
                <a:path w="4746030" h="590550">
                  <a:moveTo>
                    <a:pt x="0" y="0"/>
                  </a:moveTo>
                  <a:lnTo>
                    <a:pt x="4746030" y="0"/>
                  </a:lnTo>
                  <a:lnTo>
                    <a:pt x="474603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4746030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CD7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Statistical Summary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693028" y="7989094"/>
            <a:ext cx="7602736" cy="453629"/>
            <a:chOff x="0" y="0"/>
            <a:chExt cx="10136982" cy="60483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85725"/>
              <a:ext cx="10136982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Key metrics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286000" y="2476500"/>
            <a:ext cx="13143681" cy="4124008"/>
            <a:chOff x="0" y="0"/>
            <a:chExt cx="9881245" cy="172572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430262" y="506331"/>
              <a:ext cx="9450983" cy="12193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7"/>
                </a:lnSpc>
              </a:pPr>
              <a:r>
                <a:rPr lang="en-US" sz="9600" dirty="0">
                  <a:solidFill>
                    <a:srgbClr val="F2F0F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Thank You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727674" y="4854170"/>
            <a:ext cx="9445526" cy="1171733"/>
            <a:chOff x="0" y="-957471"/>
            <a:chExt cx="12594035" cy="15623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7471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62"/>
                </a:lnSpc>
              </a:pPr>
              <a:r>
                <a:rPr lang="en-US" sz="2187" dirty="0">
                  <a:solidFill>
                    <a:srgbClr val="DCD7E5"/>
                  </a:solidFill>
                  <a:latin typeface="Heebo Light"/>
                  <a:ea typeface="Heebo Light"/>
                  <a:cs typeface="Heebo Light"/>
                  <a:sym typeface="Heebo Light"/>
                </a:rPr>
                <a:t>Thank you for this wonderful opportunity!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</TotalTime>
  <Words>245</Words>
  <Application>Microsoft Office PowerPoint</Application>
  <PresentationFormat>Custom</PresentationFormat>
  <Paragraphs>91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Calibri</vt:lpstr>
      <vt:lpstr>Montserrat</vt:lpstr>
      <vt:lpstr>Calibri (MS)</vt:lpstr>
      <vt:lpstr>Heebo Bold</vt:lpstr>
      <vt:lpstr>Heebo Light</vt:lpstr>
      <vt:lpstr>Montserrat Bold</vt:lpstr>
      <vt:lpstr>Heebo</vt:lpstr>
      <vt:lpstr>Calibri (MS)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ashish(k).pptx</dc:title>
  <cp:lastModifiedBy>aashukhatke007@gmail.com</cp:lastModifiedBy>
  <cp:revision>5</cp:revision>
  <dcterms:created xsi:type="dcterms:W3CDTF">2006-08-16T00:00:00Z</dcterms:created>
  <dcterms:modified xsi:type="dcterms:W3CDTF">2025-05-30T16:19:30Z</dcterms:modified>
  <dc:identifier>DAGjR3jzVCw</dc:identifier>
</cp:coreProperties>
</file>

<file path=docProps/thumbnail.jpeg>
</file>